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448" r:id="rId5"/>
    <p:sldId id="2462" r:id="rId6"/>
    <p:sldId id="259" r:id="rId7"/>
    <p:sldId id="2463" r:id="rId8"/>
    <p:sldId id="2465" r:id="rId9"/>
    <p:sldId id="2432" r:id="rId10"/>
    <p:sldId id="2470" r:id="rId11"/>
    <p:sldId id="2450" r:id="rId12"/>
    <p:sldId id="2471" r:id="rId13"/>
    <p:sldId id="2472" r:id="rId14"/>
    <p:sldId id="2473" r:id="rId15"/>
    <p:sldId id="2474" r:id="rId16"/>
    <p:sldId id="2451" r:id="rId17"/>
    <p:sldId id="2453" r:id="rId18"/>
    <p:sldId id="2476" r:id="rId19"/>
    <p:sldId id="2475" r:id="rId20"/>
    <p:sldId id="2457" r:id="rId21"/>
    <p:sldId id="2454" r:id="rId22"/>
    <p:sldId id="2466" r:id="rId23"/>
    <p:sldId id="2467" r:id="rId24"/>
    <p:sldId id="2468" r:id="rId25"/>
    <p:sldId id="2469" r:id="rId26"/>
    <p:sldId id="2456" r:id="rId27"/>
    <p:sldId id="2464" r:id="rId28"/>
    <p:sldId id="243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97504-7B9F-48B5-9A72-ACD098AA0A71}" v="4" dt="2021-11-30T04:56:50.371"/>
    <p1510:client id="{2E530F25-68C1-40B3-8D25-06980D2CECE5}" v="99" dt="2021-11-30T04:09:09.136"/>
    <p1510:client id="{38C0060D-14EE-5A71-C626-ED1E842B5DB2}" v="174" dt="2021-11-30T04:58:46.914"/>
    <p1510:client id="{46D8BC0D-6439-45B3-A90B-9B6D33315E37}" v="148" dt="2021-11-30T04:31:05.915"/>
    <p1510:client id="{52AE61F2-1A87-66EA-D02E-67C85DA90F4E}" v="1170" dt="2021-11-30T05:38:32.785"/>
    <p1510:client id="{6D75B9C4-9741-4262-BAEE-B92091DD388F}" v="1" dt="2021-11-29T16:46:38.189"/>
    <p1510:client id="{D76C709D-7C9B-4544-963F-EDBD15B3F35D}" v="190" dt="2021-11-29T23:30:44.028"/>
    <p1510:client id="{E4358FD9-ADF6-4A2E-90C0-BD6085D938E2}" v="161" dt="2021-11-30T04:45:33.354"/>
    <p1510:client id="{F732E646-8C6F-1D02-3FA1-749C594D8CA1}" v="719" dt="2021-11-30T05:38:28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yani" userId="e72cfb22e49ae384" providerId="LiveId" clId="{4A142CAD-3714-4232-B6C7-79F1CF49578A}"/>
    <pc:docChg chg="modSld">
      <pc:chgData name="Kalyani" userId="e72cfb22e49ae384" providerId="LiveId" clId="{4A142CAD-3714-4232-B6C7-79F1CF49578A}" dt="2021-11-30T05:41:54.977" v="10" actId="1076"/>
      <pc:docMkLst>
        <pc:docMk/>
      </pc:docMkLst>
      <pc:sldChg chg="modSp mod">
        <pc:chgData name="Kalyani" userId="e72cfb22e49ae384" providerId="LiveId" clId="{4A142CAD-3714-4232-B6C7-79F1CF49578A}" dt="2021-11-30T05:41:54.977" v="10" actId="1076"/>
        <pc:sldMkLst>
          <pc:docMk/>
          <pc:sldMk cId="927727573" sldId="2436"/>
        </pc:sldMkLst>
        <pc:spChg chg="mod">
          <ac:chgData name="Kalyani" userId="e72cfb22e49ae384" providerId="LiveId" clId="{4A142CAD-3714-4232-B6C7-79F1CF49578A}" dt="2021-11-30T05:41:54.977" v="10" actId="1076"/>
          <ac:spMkLst>
            <pc:docMk/>
            <pc:sldMk cId="927727573" sldId="2436"/>
            <ac:spMk id="6" creationId="{4F7706BE-EF2E-459C-8778-01DDD354C634}"/>
          </ac:spMkLst>
        </pc:spChg>
      </pc:sldChg>
      <pc:sldChg chg="modSp mod">
        <pc:chgData name="Kalyani" userId="e72cfb22e49ae384" providerId="LiveId" clId="{4A142CAD-3714-4232-B6C7-79F1CF49578A}" dt="2021-11-30T05:41:35.796" v="7" actId="1076"/>
        <pc:sldMkLst>
          <pc:docMk/>
          <pc:sldMk cId="3516891798" sldId="2456"/>
        </pc:sldMkLst>
        <pc:spChg chg="mod">
          <ac:chgData name="Kalyani" userId="e72cfb22e49ae384" providerId="LiveId" clId="{4A142CAD-3714-4232-B6C7-79F1CF49578A}" dt="2021-11-30T05:41:24.532" v="5" actId="255"/>
          <ac:spMkLst>
            <pc:docMk/>
            <pc:sldMk cId="3516891798" sldId="2456"/>
            <ac:spMk id="2" creationId="{12CC3376-5069-4C7B-BE6B-A3776D1B47BA}"/>
          </ac:spMkLst>
        </pc:spChg>
        <pc:spChg chg="mod">
          <ac:chgData name="Kalyani" userId="e72cfb22e49ae384" providerId="LiveId" clId="{4A142CAD-3714-4232-B6C7-79F1CF49578A}" dt="2021-11-30T05:41:35.796" v="7" actId="1076"/>
          <ac:spMkLst>
            <pc:docMk/>
            <pc:sldMk cId="3516891798" sldId="2456"/>
            <ac:spMk id="14" creationId="{79248A72-A597-48DF-A270-3389F5D209C0}"/>
          </ac:spMkLst>
        </pc:spChg>
      </pc:sldChg>
      <pc:sldChg chg="modSp mod">
        <pc:chgData name="Kalyani" userId="e72cfb22e49ae384" providerId="LiveId" clId="{4A142CAD-3714-4232-B6C7-79F1CF49578A}" dt="2021-11-30T05:40:23.233" v="1" actId="1076"/>
        <pc:sldMkLst>
          <pc:docMk/>
          <pc:sldMk cId="3164405530" sldId="2457"/>
        </pc:sldMkLst>
        <pc:spChg chg="mod">
          <ac:chgData name="Kalyani" userId="e72cfb22e49ae384" providerId="LiveId" clId="{4A142CAD-3714-4232-B6C7-79F1CF49578A}" dt="2021-11-30T05:40:15.954" v="0" actId="1076"/>
          <ac:spMkLst>
            <pc:docMk/>
            <pc:sldMk cId="3164405530" sldId="2457"/>
            <ac:spMk id="3" creationId="{1D24B42B-925B-494C-A986-BD85E8117E1E}"/>
          </ac:spMkLst>
        </pc:spChg>
        <pc:spChg chg="mod">
          <ac:chgData name="Kalyani" userId="e72cfb22e49ae384" providerId="LiveId" clId="{4A142CAD-3714-4232-B6C7-79F1CF49578A}" dt="2021-11-30T05:40:23.233" v="1" actId="1076"/>
          <ac:spMkLst>
            <pc:docMk/>
            <pc:sldMk cId="3164405530" sldId="2457"/>
            <ac:spMk id="5" creationId="{AF9B872F-6332-408E-9135-B871F0C90C00}"/>
          </ac:spMkLst>
        </pc:spChg>
      </pc:sldChg>
      <pc:sldChg chg="modSp mod">
        <pc:chgData name="Kalyani" userId="e72cfb22e49ae384" providerId="LiveId" clId="{4A142CAD-3714-4232-B6C7-79F1CF49578A}" dt="2021-11-30T05:41:43.674" v="8" actId="255"/>
        <pc:sldMkLst>
          <pc:docMk/>
          <pc:sldMk cId="873322616" sldId="2464"/>
        </pc:sldMkLst>
        <pc:spChg chg="mod">
          <ac:chgData name="Kalyani" userId="e72cfb22e49ae384" providerId="LiveId" clId="{4A142CAD-3714-4232-B6C7-79F1CF49578A}" dt="2021-11-30T05:41:43.674" v="8" actId="255"/>
          <ac:spMkLst>
            <pc:docMk/>
            <pc:sldMk cId="873322616" sldId="2464"/>
            <ac:spMk id="3" creationId="{AE1553BC-1217-4363-A6B3-F6B9F3B5209C}"/>
          </ac:spMkLst>
        </pc:spChg>
      </pc:sldChg>
      <pc:sldChg chg="modSp mod">
        <pc:chgData name="Kalyani" userId="e72cfb22e49ae384" providerId="LiveId" clId="{4A142CAD-3714-4232-B6C7-79F1CF49578A}" dt="2021-11-30T05:40:38.370" v="3" actId="1036"/>
        <pc:sldMkLst>
          <pc:docMk/>
          <pc:sldMk cId="3818557805" sldId="2466"/>
        </pc:sldMkLst>
        <pc:spChg chg="mod">
          <ac:chgData name="Kalyani" userId="e72cfb22e49ae384" providerId="LiveId" clId="{4A142CAD-3714-4232-B6C7-79F1CF49578A}" dt="2021-11-30T05:40:36.091" v="2" actId="1076"/>
          <ac:spMkLst>
            <pc:docMk/>
            <pc:sldMk cId="3818557805" sldId="2466"/>
            <ac:spMk id="2" creationId="{60413CCC-0F4B-4CA4-B613-F92E4D1E1DDB}"/>
          </ac:spMkLst>
        </pc:spChg>
        <pc:picChg chg="mod">
          <ac:chgData name="Kalyani" userId="e72cfb22e49ae384" providerId="LiveId" clId="{4A142CAD-3714-4232-B6C7-79F1CF49578A}" dt="2021-11-30T05:40:38.370" v="3" actId="1036"/>
          <ac:picMkLst>
            <pc:docMk/>
            <pc:sldMk cId="3818557805" sldId="2466"/>
            <ac:picMk id="13" creationId="{184063B9-A5B5-408D-A6C8-9AD1B22C839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trend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lliemcintire.com/blog/your-next-step-real-estate-solutions-55in-howard-county-catonsville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microsoft.com/office/2007/relationships/hdphoto" Target="../media/hdphoto3.wdp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ovid19-radiography.herokuapp.com/" TargetMode="External"/><Relationship Id="rId5" Type="http://schemas.microsoft.com/office/2007/relationships/hdphoto" Target="../media/hdphoto4.wdp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cave.com/agenda-wallpaper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picpedia.org/chalkboard/c/conclusions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teogoodhealth.com/blog/other-questions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dc.gov/media/dpk/diseases-and-conditions/coronavirus/coronavirus-2020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oidauthority.com/reduce-data-consumption-635268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391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945573"/>
            <a:ext cx="11577928" cy="2323973"/>
          </a:xfrm>
        </p:spPr>
        <p:txBody>
          <a:bodyPr/>
          <a:lstStyle/>
          <a:p>
            <a:r>
              <a:rPr lang="en-US"/>
              <a:t>COVID-19 Detection using </a:t>
            </a:r>
            <a:br>
              <a:rPr lang="en-US"/>
            </a:br>
            <a:r>
              <a:rPr lang="en-US"/>
              <a:t>chest x-ray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Tuesday, November 30,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249" y="3269546"/>
            <a:ext cx="3619502" cy="20505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TEAM 3</a:t>
            </a:r>
          </a:p>
          <a:p>
            <a:pPr>
              <a:lnSpc>
                <a:spcPct val="100000"/>
              </a:lnSpc>
            </a:pPr>
            <a:r>
              <a:rPr lang="en-US" err="1"/>
              <a:t>aQdus</a:t>
            </a:r>
            <a:r>
              <a:rPr lang="en-US"/>
              <a:t> Charolia</a:t>
            </a:r>
          </a:p>
          <a:p>
            <a:pPr>
              <a:lnSpc>
                <a:spcPct val="100000"/>
              </a:lnSpc>
            </a:pPr>
            <a:r>
              <a:rPr lang="en-US"/>
              <a:t>Affan Charolia </a:t>
            </a:r>
          </a:p>
          <a:p>
            <a:pPr>
              <a:lnSpc>
                <a:spcPct val="100000"/>
              </a:lnSpc>
            </a:pPr>
            <a:r>
              <a:rPr lang="en-US"/>
              <a:t>Bhagyashree Uttareshwar</a:t>
            </a:r>
          </a:p>
          <a:p>
            <a:pPr>
              <a:lnSpc>
                <a:spcPct val="100000"/>
              </a:lnSpc>
            </a:pPr>
            <a:r>
              <a:rPr lang="en-US"/>
              <a:t>Kalyani Nikure</a:t>
            </a:r>
          </a:p>
          <a:p>
            <a:endParaRPr lang="en-US"/>
          </a:p>
        </p:txBody>
      </p:sp>
      <p:pic>
        <p:nvPicPr>
          <p:cNvPr id="4" name="Graphic 3" descr="Covid-19 outline">
            <a:extLst>
              <a:ext uri="{FF2B5EF4-FFF2-40B4-BE49-F238E27FC236}">
                <a16:creationId xmlns:a16="http://schemas.microsoft.com/office/drawing/2014/main" id="{06FB1B2B-152D-4994-AE85-A95B3FD86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914400" cy="914400"/>
          </a:xfrm>
          <a:prstGeom prst="rect">
            <a:avLst/>
          </a:prstGeom>
        </p:spPr>
      </p:pic>
      <p:pic>
        <p:nvPicPr>
          <p:cNvPr id="10" name="Graphic 9" descr="Sanitizer outline">
            <a:extLst>
              <a:ext uri="{FF2B5EF4-FFF2-40B4-BE49-F238E27FC236}">
                <a16:creationId xmlns:a16="http://schemas.microsoft.com/office/drawing/2014/main" id="{83E39AF0-1776-4139-8967-BE464AEE6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5957757"/>
            <a:ext cx="966355" cy="966355"/>
          </a:xfrm>
          <a:prstGeom prst="rect">
            <a:avLst/>
          </a:prstGeom>
        </p:spPr>
      </p:pic>
      <p:pic>
        <p:nvPicPr>
          <p:cNvPr id="12" name="Graphic 11" descr="Face with mask with solid fill">
            <a:extLst>
              <a:ext uri="{FF2B5EF4-FFF2-40B4-BE49-F238E27FC236}">
                <a16:creationId xmlns:a16="http://schemas.microsoft.com/office/drawing/2014/main" id="{118AFC0C-8AF0-404A-806C-0B70C3247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25645" y="5912427"/>
            <a:ext cx="914400" cy="914400"/>
          </a:xfrm>
          <a:prstGeom prst="rect">
            <a:avLst/>
          </a:prstGeom>
        </p:spPr>
      </p:pic>
      <p:pic>
        <p:nvPicPr>
          <p:cNvPr id="14" name="Graphic 13" descr="Lungs with virus outline">
            <a:extLst>
              <a:ext uri="{FF2B5EF4-FFF2-40B4-BE49-F238E27FC236}">
                <a16:creationId xmlns:a16="http://schemas.microsoft.com/office/drawing/2014/main" id="{4D42FC0D-F054-483E-AEB5-4C1D37736A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41954" y="-415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0A7DA1-757C-41B8-BC19-9411B92C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330" y="167062"/>
            <a:ext cx="2595924" cy="107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 dirty="0"/>
              <a:t>VGG16</a:t>
            </a:r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06E1370-B706-4C3E-AFCB-79A6839EE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3896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58006-31AD-4B2B-A5DD-00E4D406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796AE9-E682-472D-994C-B487BC2B13FC}"/>
              </a:ext>
            </a:extLst>
          </p:cNvPr>
          <p:cNvSpPr txBox="1">
            <a:spLocks/>
          </p:cNvSpPr>
          <p:nvPr/>
        </p:nvSpPr>
        <p:spPr>
          <a:xfrm>
            <a:off x="7424616" y="1464391"/>
            <a:ext cx="3659066" cy="4139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MODEL SUMMARY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2E32D-CAD4-4E98-B0B9-E436C0DBE462}"/>
              </a:ext>
            </a:extLst>
          </p:cNvPr>
          <p:cNvSpPr txBox="1"/>
          <p:nvPr/>
        </p:nvSpPr>
        <p:spPr>
          <a:xfrm>
            <a:off x="7424058" y="2416628"/>
            <a:ext cx="3979983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The model achieves 92.7% top-5 test accuracy in ImageNet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ImageNet dataset of over 14 million images belonging to 1000 classes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It has multiple 3×3 kernel-sized filters one after another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Addition of 2-3 layers after Global Average Pooling layers and the output layer</a:t>
            </a:r>
          </a:p>
        </p:txBody>
      </p:sp>
    </p:spTree>
    <p:extLst>
      <p:ext uri="{BB962C8B-B14F-4D97-AF65-F5344CB8AC3E}">
        <p14:creationId xmlns:p14="http://schemas.microsoft.com/office/powerpoint/2010/main" val="7308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14BE3-2172-47C0-83C1-C3A5A76E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90304"/>
            <a:ext cx="3980642" cy="119557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/>
              <a:t>RESNET50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AF18568-3B99-4DB3-99F8-82308F2723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948" r="194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76BC6-EDAD-40E9-B266-7F07B406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364EF-3F2A-44E4-9E0F-DF6A5EDDC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0515" y="1446249"/>
            <a:ext cx="4162879" cy="408667"/>
          </a:xfrm>
        </p:spPr>
        <p:txBody>
          <a:bodyPr/>
          <a:lstStyle/>
          <a:p>
            <a:r>
              <a:rPr lang="en-US">
                <a:cs typeface="Calibri"/>
              </a:rPr>
              <a:t>Model summary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751AD-7075-4CAC-AE23-0B6A5EE97030}"/>
              </a:ext>
            </a:extLst>
          </p:cNvPr>
          <p:cNvSpPr txBox="1"/>
          <p:nvPr/>
        </p:nvSpPr>
        <p:spPr>
          <a:xfrm>
            <a:off x="7380514" y="2140857"/>
            <a:ext cx="4165600" cy="2821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Deep residual network - ResNet-50 </a:t>
            </a:r>
            <a:endParaRPr lang="en-US" sz="1600">
              <a:cs typeface="Biome Light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Convolutional neural network (CNN) which is 50 layers deep</a:t>
            </a:r>
            <a:endParaRPr lang="en-US" sz="1600">
              <a:cs typeface="Biome Light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Powerful backbone model that is used very frequently in many computer vision tasks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Uses a skip connection to add the output from an earlier layer to a later layer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Helps mitigate the 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117728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D0CF9-01B4-44CF-9A61-90C65A1C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254985"/>
            <a:ext cx="4110154" cy="722182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EFFicientnetb6</a:t>
            </a:r>
          </a:p>
        </p:txBody>
      </p:sp>
      <p:pic>
        <p:nvPicPr>
          <p:cNvPr id="6" name="Picture 6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ACFDD2AF-CA2E-4099-A9DE-5E38FF86C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3896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B2173-6611-427D-8727-2C9407F7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4EC8B46-9A1B-4787-87BE-6C44A2322E53}"/>
              </a:ext>
            </a:extLst>
          </p:cNvPr>
          <p:cNvSpPr txBox="1">
            <a:spLocks/>
          </p:cNvSpPr>
          <p:nvPr/>
        </p:nvSpPr>
        <p:spPr>
          <a:xfrm>
            <a:off x="7478207" y="1040407"/>
            <a:ext cx="4162879" cy="40866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Model summary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371CC-42E0-4D75-B357-718777165FF2}"/>
              </a:ext>
            </a:extLst>
          </p:cNvPr>
          <p:cNvSpPr txBox="1"/>
          <p:nvPr/>
        </p:nvSpPr>
        <p:spPr>
          <a:xfrm>
            <a:off x="7482113" y="1828800"/>
            <a:ext cx="4158343" cy="2811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Convolutional neural network architecture with a scaling method </a:t>
            </a:r>
            <a:endParaRPr lang="en-US" sz="1600">
              <a:cs typeface="Biome Light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Uniformly scales all dimensions of depth/width/resolution using a compound coefficient. 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Unlike conventional practice that arbitrary scales these factors, the </a:t>
            </a:r>
            <a:r>
              <a:rPr lang="en-US" sz="1600" dirty="0" err="1">
                <a:cs typeface="Biome Light"/>
              </a:rPr>
              <a:t>EfficientNet</a:t>
            </a:r>
            <a:r>
              <a:rPr lang="en-US" sz="1600" dirty="0">
                <a:cs typeface="Biome Light"/>
              </a:rPr>
              <a:t> scaling method uniformly scales network width, depth, and resolution with a set of fixed scaling coefficients</a:t>
            </a:r>
          </a:p>
        </p:txBody>
      </p:sp>
    </p:spTree>
    <p:extLst>
      <p:ext uri="{BB962C8B-B14F-4D97-AF65-F5344CB8AC3E}">
        <p14:creationId xmlns:p14="http://schemas.microsoft.com/office/powerpoint/2010/main" val="78954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from MODELS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617" r="19617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1778987"/>
            <a:ext cx="11002961" cy="473789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1784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MODEL performance</a:t>
            </a:r>
            <a:endParaRPr lang="en-US" sz="4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A9C8F38-BE11-41CE-96C4-36FF4086C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11592"/>
              </p:ext>
            </p:extLst>
          </p:nvPr>
        </p:nvGraphicFramePr>
        <p:xfrm>
          <a:off x="588108" y="1779954"/>
          <a:ext cx="11013450" cy="4723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2690">
                  <a:extLst>
                    <a:ext uri="{9D8B030D-6E8A-4147-A177-3AD203B41FA5}">
                      <a16:colId xmlns:a16="http://schemas.microsoft.com/office/drawing/2014/main" val="3579979605"/>
                    </a:ext>
                  </a:extLst>
                </a:gridCol>
                <a:gridCol w="2202690">
                  <a:extLst>
                    <a:ext uri="{9D8B030D-6E8A-4147-A177-3AD203B41FA5}">
                      <a16:colId xmlns:a16="http://schemas.microsoft.com/office/drawing/2014/main" val="2176693532"/>
                    </a:ext>
                  </a:extLst>
                </a:gridCol>
                <a:gridCol w="2202690">
                  <a:extLst>
                    <a:ext uri="{9D8B030D-6E8A-4147-A177-3AD203B41FA5}">
                      <a16:colId xmlns:a16="http://schemas.microsoft.com/office/drawing/2014/main" val="3506633330"/>
                    </a:ext>
                  </a:extLst>
                </a:gridCol>
                <a:gridCol w="2202690">
                  <a:extLst>
                    <a:ext uri="{9D8B030D-6E8A-4147-A177-3AD203B41FA5}">
                      <a16:colId xmlns:a16="http://schemas.microsoft.com/office/drawing/2014/main" val="2040200780"/>
                    </a:ext>
                  </a:extLst>
                </a:gridCol>
                <a:gridCol w="2202690">
                  <a:extLst>
                    <a:ext uri="{9D8B030D-6E8A-4147-A177-3AD203B41FA5}">
                      <a16:colId xmlns:a16="http://schemas.microsoft.com/office/drawing/2014/main" val="1983472414"/>
                    </a:ext>
                  </a:extLst>
                </a:gridCol>
              </a:tblGrid>
              <a:tr h="78727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Characteristics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CNN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ReNet50 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EfficientNetB6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603031"/>
                  </a:ext>
                </a:extLst>
              </a:tr>
              <a:tr h="7872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Timeframe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53.51 Minutes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87.6 Minutes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50.1 Minutes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153.2 Minutes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510825"/>
                  </a:ext>
                </a:extLst>
              </a:tr>
              <a:tr h="7872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Training Accuracy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90.70%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89.36%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80.38%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48.15%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93654"/>
                  </a:ext>
                </a:extLst>
              </a:tr>
              <a:tr h="78727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Training Loss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24.98%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28.21%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49.15%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116.1%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524301"/>
                  </a:ext>
                </a:extLst>
              </a:tr>
              <a:tr h="78727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Validation Accuracy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89.70%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88.28%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83.36%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48.16%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819768"/>
                  </a:ext>
                </a:extLst>
              </a:tr>
              <a:tr h="78727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Validation Loss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28.59%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33.62%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44.52%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116.24%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16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D0CF9-01B4-44CF-9A61-90C65A1C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409" y="260287"/>
            <a:ext cx="2341924" cy="722182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cs typeface="Calibri Light"/>
              </a:rPr>
              <a:t>CNN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B2173-6611-427D-8727-2C9407F7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4EC8B46-9A1B-4787-87BE-6C44A2322E53}"/>
              </a:ext>
            </a:extLst>
          </p:cNvPr>
          <p:cNvSpPr txBox="1">
            <a:spLocks/>
          </p:cNvSpPr>
          <p:nvPr/>
        </p:nvSpPr>
        <p:spPr>
          <a:xfrm>
            <a:off x="2247482" y="1182201"/>
            <a:ext cx="8109647" cy="45751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MODEL ACCURACY AND LOSS PLOT</a:t>
            </a:r>
            <a:endParaRPr lang="en-US" dirty="0"/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57FCCA1-A3B0-4AA2-83B7-6A16E1091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45" y="1940878"/>
            <a:ext cx="8936891" cy="46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D0CF9-01B4-44CF-9A61-90C65A1C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638" y="303830"/>
            <a:ext cx="2341924" cy="722182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cs typeface="Calibri Light"/>
              </a:rPr>
              <a:t>VGG16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B2173-6611-427D-8727-2C9407F7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4EC8B46-9A1B-4787-87BE-6C44A2322E53}"/>
              </a:ext>
            </a:extLst>
          </p:cNvPr>
          <p:cNvSpPr txBox="1">
            <a:spLocks/>
          </p:cNvSpPr>
          <p:nvPr/>
        </p:nvSpPr>
        <p:spPr>
          <a:xfrm>
            <a:off x="2320053" y="1196715"/>
            <a:ext cx="8109647" cy="45751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MODEL ACCURACY AND LOSS PLOT</a:t>
            </a:r>
            <a:endParaRPr lang="en-US" dirty="0"/>
          </a:p>
        </p:txBody>
      </p:sp>
      <p:pic>
        <p:nvPicPr>
          <p:cNvPr id="4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4B67D0A-C806-4ACA-8359-EE0223C1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72" y="1815273"/>
            <a:ext cx="9008905" cy="46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22822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402" r="5402"/>
          <a:stretch/>
        </p:blipFill>
        <p:spPr>
          <a:xfrm>
            <a:off x="0" y="0"/>
            <a:ext cx="6096000" cy="68679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9996" y="3246437"/>
            <a:ext cx="2377440" cy="365125"/>
          </a:xfrm>
        </p:spPr>
        <p:txBody>
          <a:bodyPr/>
          <a:lstStyle/>
          <a:p>
            <a:r>
              <a:rPr lang="en-US" spc="300" dirty="0"/>
              <a:t>WEB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/>
              <a:t>WEB APPLICATION AT A GLANCE </a:t>
            </a:r>
          </a:p>
        </p:txBody>
      </p:sp>
      <p:pic>
        <p:nvPicPr>
          <p:cNvPr id="16" name="Picture Placeholder 15" descr="sticky notes on a clear dry erase board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Picture Placeholder 18" descr="group of people at a conference table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121" y="3669506"/>
            <a:ext cx="2905569" cy="26549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HOME PAGE</a:t>
            </a:r>
            <a:endParaRPr lang="en-US" spc="300" dirty="0"/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Click on Choose File Button to select an image file </a:t>
            </a:r>
            <a:endParaRPr lang="en-US" dirty="0"/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>
                <a:ea typeface="+mn-lt"/>
                <a:cs typeface="+mn-lt"/>
              </a:rPr>
              <a:t>Link:</a:t>
            </a:r>
            <a:r>
              <a:rPr lang="en-US" sz="1400" spc="0" dirty="0">
                <a:cs typeface="Calibri"/>
              </a:rPr>
              <a:t> </a:t>
            </a:r>
            <a:r>
              <a:rPr lang="en-US" sz="1400" spc="0" dirty="0">
                <a:cs typeface="Calibri"/>
                <a:hlinkClick r:id="rId6"/>
              </a:rPr>
              <a:t>website</a:t>
            </a:r>
            <a:endParaRPr lang="en-US" sz="1400" spc="0" dirty="0">
              <a:cs typeface="Calibri"/>
            </a:endParaRP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Click on Upload button to start processing</a:t>
            </a:r>
            <a:endParaRPr lang="en-US" sz="1400" spc="0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/>
          </a:p>
          <a:p>
            <a:endParaRPr lang="en-US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/>
              <a:t>UPLOADED IMAGE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/>
              <a:t>Preview of Covid X-ray Image upload</a:t>
            </a:r>
            <a:endParaRPr lang="en-US" sz="1400">
              <a:cs typeface="Calibri"/>
            </a:endParaRPr>
          </a:p>
          <a:p>
            <a:endParaRPr lang="en-US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13151" y="3670302"/>
            <a:ext cx="3353190" cy="2755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MODEL PREDICTION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This presents the predicted class with its respective probability</a:t>
            </a:r>
            <a:endParaRPr lang="en-US" sz="1400">
              <a:cs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Model predicted 100% accurately</a:t>
            </a:r>
            <a:endParaRPr lang="en-US" sz="1400" dirty="0">
              <a:cs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en-US" sz="140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DD460-1540-4CF7-9028-EE771E82B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" y="1623220"/>
            <a:ext cx="3244286" cy="1906160"/>
          </a:xfrm>
          <a:prstGeom prst="rect">
            <a:avLst/>
          </a:prstGeom>
        </p:spPr>
      </p:pic>
      <p:pic>
        <p:nvPicPr>
          <p:cNvPr id="2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BE39FB-2919-4FD8-941F-A26999DD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7457" y="1622428"/>
            <a:ext cx="3303917" cy="1902239"/>
          </a:xfrm>
          <a:prstGeom prst="rect">
            <a:avLst/>
          </a:prstGeom>
        </p:spPr>
      </p:pic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85C44D-333C-4D4B-9AF5-5633A089EF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495" y="1620711"/>
            <a:ext cx="3174520" cy="19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13CCC-0F4B-4CA4-B613-F92E4D1E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277" y="718146"/>
            <a:ext cx="8737600" cy="1056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200" dirty="0">
                <a:cs typeface="Calibri Light"/>
              </a:rPr>
              <a:t>Covid image prediction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4063B9-A5B5-408D-A6C8-9AD1B22C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76" y="1783523"/>
            <a:ext cx="9727438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BE4-D077-4397-A347-3697A4E17C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dirty="0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183773"/>
            <a:ext cx="4846320" cy="1435947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70" r="20370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1561105"/>
            <a:ext cx="4114800" cy="37988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OUR SOLUTION</a:t>
            </a:r>
            <a:endParaRPr lang="en-US" dirty="0">
              <a:cs typeface="Calibri"/>
            </a:endParaRPr>
          </a:p>
          <a:p>
            <a:r>
              <a:rPr lang="en-US" dirty="0"/>
              <a:t>ABOUT DATASET</a:t>
            </a:r>
            <a:endParaRPr lang="en-US" dirty="0">
              <a:cs typeface="Calibri"/>
            </a:endParaRPr>
          </a:p>
          <a:p>
            <a:r>
              <a:rPr lang="en-US" dirty="0"/>
              <a:t>METHODOLOGY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WEB APPLICATION</a:t>
            </a:r>
            <a:endParaRPr lang="en-US" dirty="0"/>
          </a:p>
          <a:p>
            <a:r>
              <a:rPr lang="en-US" dirty="0"/>
              <a:t>RESULTS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CONCLUSION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FUTURE WORK</a:t>
            </a:r>
            <a:endParaRPr lang="en-US" dirty="0"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598C-B9DB-4A8B-BDA5-8A6CE25B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96" y="894791"/>
            <a:ext cx="11002962" cy="823913"/>
          </a:xfrm>
        </p:spPr>
        <p:txBody>
          <a:bodyPr/>
          <a:lstStyle/>
          <a:p>
            <a:r>
              <a:rPr lang="en-US">
                <a:cs typeface="Calibri Light"/>
              </a:rPr>
              <a:t>Lung opacity image prediction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A668A-CC0C-4F69-A6DA-71953CA491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EF2830F-9731-4789-BE1F-BAB129F3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08" y="1904873"/>
            <a:ext cx="9802481" cy="44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03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9D7A-EE3A-43C6-8843-E1864658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Normal image prediction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7785D-76F6-4878-BCB7-8C392AE0E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970561-2575-4C08-84C0-1BF9B1EF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4" y="1810405"/>
            <a:ext cx="10363199" cy="45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4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E93-59F1-4006-BB4A-85C9E738B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36471"/>
            <a:ext cx="11002962" cy="1255233"/>
          </a:xfrm>
        </p:spPr>
        <p:txBody>
          <a:bodyPr/>
          <a:lstStyle/>
          <a:p>
            <a:r>
              <a:rPr lang="en-US">
                <a:cs typeface="Calibri Light"/>
              </a:rPr>
              <a:t>Viral pneumonia image prediction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140C7-AD32-4F8D-817B-42D23041BA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75D8453-E2F5-41FA-8CE9-51111C02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27" y="2016087"/>
            <a:ext cx="9701841" cy="41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93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dirty="0"/>
              <a:t>CONCLUSION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035" r="24035"/>
          <a:stretch/>
        </p:blipFill>
        <p:spPr>
          <a:xfrm>
            <a:off x="0" y="0"/>
            <a:ext cx="5299364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37617"/>
            <a:ext cx="4512816" cy="42083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Accuracy of 89% is achieved using VGG16 and CNN model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Deep neural network model performed well in classifying COVID-19, healthy, lung opacity, and viral pneumonia CXR images—especially the VGG16 and CNN networks, which surpassed other networks in all metrics.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9E2EF-3576-4D08-8399-CCB7DA152C0E}"/>
              </a:ext>
            </a:extLst>
          </p:cNvPr>
          <p:cNvSpPr txBox="1"/>
          <p:nvPr/>
        </p:nvSpPr>
        <p:spPr>
          <a:xfrm>
            <a:off x="0" y="6858000"/>
            <a:ext cx="5416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picpedia.org/chalkboard/c/conclusion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2A543C5-2E06-4F95-8921-2D56727B58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44" r="1444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1553BC-1217-4363-A6B3-F6B9F3B520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2598351"/>
            <a:ext cx="10787270" cy="830649"/>
          </a:xfrm>
        </p:spPr>
        <p:txBody>
          <a:bodyPr/>
          <a:lstStyle/>
          <a:p>
            <a:r>
              <a:rPr lang="en-US" sz="5400" dirty="0"/>
              <a:t>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9C1A6-708D-400A-8EFF-2858FADF4C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339205"/>
            <a:ext cx="5167313" cy="5187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WE APPRECIATE FEEDBACK</a:t>
            </a:r>
          </a:p>
        </p:txBody>
      </p:sp>
    </p:spTree>
    <p:extLst>
      <p:ext uri="{BB962C8B-B14F-4D97-AF65-F5344CB8AC3E}">
        <p14:creationId xmlns:p14="http://schemas.microsoft.com/office/powerpoint/2010/main" val="87332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4" y="1996080"/>
            <a:ext cx="10787270" cy="830649"/>
          </a:xfrm>
        </p:spPr>
        <p:txBody>
          <a:bodyPr>
            <a:noAutofit/>
          </a:bodyPr>
          <a:lstStyle/>
          <a:p>
            <a:r>
              <a:rPr lang="en-US" sz="5400" spc="300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43037" y="3197293"/>
            <a:ext cx="4305924" cy="830649"/>
          </a:xfrm>
        </p:spPr>
        <p:txBody>
          <a:bodyPr/>
          <a:lstStyle/>
          <a:p>
            <a:r>
              <a:rPr lang="en-US"/>
              <a:t>STAY SAFE AND HEALTHY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TEAM 3</a:t>
            </a:r>
          </a:p>
        </p:txBody>
      </p:sp>
      <p:pic>
        <p:nvPicPr>
          <p:cNvPr id="19" name="Online Image Placeholder 18" descr="Lungs with virus outline">
            <a:extLst>
              <a:ext uri="{FF2B5EF4-FFF2-40B4-BE49-F238E27FC236}">
                <a16:creationId xmlns:a16="http://schemas.microsoft.com/office/drawing/2014/main" id="{1DB60D51-D3A8-48CF-B307-4F297F3A2832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6994" y="173891"/>
            <a:ext cx="731520" cy="731520"/>
          </a:xfrm>
        </p:spPr>
      </p:pic>
      <p:pic>
        <p:nvPicPr>
          <p:cNvPr id="17" name="Online Image Placeholder 16" descr="Sanitizer outline">
            <a:extLst>
              <a:ext uri="{FF2B5EF4-FFF2-40B4-BE49-F238E27FC236}">
                <a16:creationId xmlns:a16="http://schemas.microsoft.com/office/drawing/2014/main" id="{F2544F74-8C06-4A5F-93DF-65F5AD53FC9C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388" y="210613"/>
            <a:ext cx="731520" cy="731520"/>
          </a:xfrm>
        </p:spPr>
      </p:pic>
      <p:pic>
        <p:nvPicPr>
          <p:cNvPr id="15" name="Online Image Placeholder 14" descr="Covid-19 outline">
            <a:extLst>
              <a:ext uri="{FF2B5EF4-FFF2-40B4-BE49-F238E27FC236}">
                <a16:creationId xmlns:a16="http://schemas.microsoft.com/office/drawing/2014/main" id="{3F63E74B-E4C8-46A9-8050-C38A8AF0F91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869" y="124327"/>
            <a:ext cx="830649" cy="830649"/>
          </a:xfr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751" r="27751"/>
          <a:stretch/>
        </p:blipFill>
        <p:spPr>
          <a:xfrm>
            <a:off x="0" y="0"/>
            <a:ext cx="5416550" cy="6846932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/>
              <a:t>COVID-19 PANDEMIC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538" y="2223654"/>
            <a:ext cx="4955079" cy="40223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cs typeface="Biome Light" panose="020B0303030204020804" pitchFamily="34" charset="0"/>
              </a:rPr>
              <a:t>A total of 48 million people COVID-19 cases have been reported in USA.</a:t>
            </a:r>
          </a:p>
          <a:p>
            <a:pPr>
              <a:lnSpc>
                <a:spcPct val="100000"/>
              </a:lnSpc>
            </a:pPr>
            <a:r>
              <a:rPr lang="en-US" sz="1600">
                <a:cs typeface="Biome Light" panose="020B0303030204020804" pitchFamily="34" charset="0"/>
              </a:rPr>
              <a:t>About 65 million p</a:t>
            </a:r>
            <a:r>
              <a:rPr lang="en-US">
                <a:cs typeface="Biome Light" panose="020B0303030204020804" pitchFamily="34" charset="0"/>
              </a:rPr>
              <a:t>eople suffer from lung diseases and 3 million die from it each year.</a:t>
            </a:r>
          </a:p>
          <a:p>
            <a:pPr>
              <a:lnSpc>
                <a:spcPct val="100000"/>
              </a:lnSpc>
            </a:pPr>
            <a:r>
              <a:rPr lang="en-US" sz="1600">
                <a:cs typeface="Biome Light" panose="020B0303030204020804" pitchFamily="34" charset="0"/>
              </a:rPr>
              <a:t>Peop</a:t>
            </a:r>
            <a:r>
              <a:rPr lang="en-US">
                <a:cs typeface="Biome Light" panose="020B0303030204020804" pitchFamily="34" charset="0"/>
              </a:rPr>
              <a:t>le are more reluctant to stay at home and getting to know their X-ray results if they suffer from any lung diseases.</a:t>
            </a:r>
            <a:endParaRPr lang="en-US" sz="160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316195-7A97-441F-B866-4FED15AA66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Let’s solve it together</a:t>
            </a:r>
          </a:p>
        </p:txBody>
      </p:sp>
      <p:pic>
        <p:nvPicPr>
          <p:cNvPr id="8" name="Picture Placeholder 7" descr="An abstract connection in pale grey background">
            <a:extLst>
              <a:ext uri="{FF2B5EF4-FFF2-40B4-BE49-F238E27FC236}">
                <a16:creationId xmlns:a16="http://schemas.microsoft.com/office/drawing/2014/main" id="{6831D349-F975-4398-8C6C-09F9F52AADF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7749" r="27749"/>
          <a:stretch/>
        </p:blipFill>
        <p:spPr>
          <a:xfrm>
            <a:off x="0" y="0"/>
            <a:ext cx="5416550" cy="68469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07413-73CE-4054-A02E-FCAFD3233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Lights On with solid fill">
            <a:extLst>
              <a:ext uri="{FF2B5EF4-FFF2-40B4-BE49-F238E27FC236}">
                <a16:creationId xmlns:a16="http://schemas.microsoft.com/office/drawing/2014/main" id="{441BC14E-A0DF-4511-B20C-AF06EBA45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4211" y="0"/>
            <a:ext cx="992339" cy="99233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1245CE2-18A3-47BD-8FFC-261FF42F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2" name="Graphic 11" descr="Group brainstorm outline">
            <a:extLst>
              <a:ext uri="{FF2B5EF4-FFF2-40B4-BE49-F238E27FC236}">
                <a16:creationId xmlns:a16="http://schemas.microsoft.com/office/drawing/2014/main" id="{90BA06F6-B47A-43EB-818E-C16423D3E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4463" y="1857866"/>
            <a:ext cx="2657886" cy="2657886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1F11967C-9FA5-4FC8-962D-28FB8C059E53}"/>
              </a:ext>
            </a:extLst>
          </p:cNvPr>
          <p:cNvSpPr txBox="1">
            <a:spLocks/>
          </p:cNvSpPr>
          <p:nvPr/>
        </p:nvSpPr>
        <p:spPr>
          <a:xfrm>
            <a:off x="6225538" y="2506962"/>
            <a:ext cx="4163772" cy="40223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>
                <a:cs typeface="Biome Light"/>
              </a:rPr>
              <a:t>Presented a Web based application where X-ray images can be uploaded to get the closest prediction between 4 different classes</a:t>
            </a:r>
          </a:p>
          <a:p>
            <a:pPr>
              <a:lnSpc>
                <a:spcPct val="100000"/>
              </a:lnSpc>
            </a:pPr>
            <a:r>
              <a:rPr lang="en-US">
                <a:cs typeface="Biome Light"/>
              </a:rPr>
              <a:t>Classes - COVID-19, Lung Opacity, Normal, Viral Pneumonia</a:t>
            </a:r>
          </a:p>
          <a:p>
            <a:pPr>
              <a:lnSpc>
                <a:spcPct val="100000"/>
              </a:lnSpc>
            </a:pPr>
            <a:r>
              <a:rPr lang="en-US">
                <a:cs typeface="Biome Light"/>
              </a:rPr>
              <a:t>The application is designed to be used by medical professionals for a quick result.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097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987593-3668-4695-9E93-FE8849443A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COVID-19 Radiography Database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53E1868-8682-4DD6-872D-F43A94AD61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34" r="20334"/>
          <a:stretch/>
        </p:blipFill>
        <p:spPr>
          <a:xfrm>
            <a:off x="0" y="0"/>
            <a:ext cx="5416550" cy="6846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E8DD-6C8F-4EB7-8EF6-91AED044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37685F-07E1-4857-BA3E-0582D139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907" y="2361467"/>
            <a:ext cx="5413362" cy="3590792"/>
          </a:xfrm>
        </p:spPr>
        <p:txBody>
          <a:bodyPr/>
          <a:lstStyle/>
          <a:p>
            <a:r>
              <a:rPr lang="en-US"/>
              <a:t>The University of Dhaka, Bangladesh, Qatar University, and their collaborators from Pakistan and Malaysia, in collaboration with doctors, have created a database of chest X-ray images</a:t>
            </a:r>
          </a:p>
          <a:p>
            <a:r>
              <a:rPr lang="en-US"/>
              <a:t>Total of 21,164 images available on Kaggle</a:t>
            </a:r>
          </a:p>
          <a:p>
            <a:r>
              <a:rPr lang="en-US"/>
              <a:t>The dataset contains 3615 COVID-19, 10192 Normal, 6012 Lung opacity, and 1345 Viral Pneumonia images </a:t>
            </a:r>
          </a:p>
          <a:p>
            <a:r>
              <a:rPr lang="en-US"/>
              <a:t>The images are collected from different sources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48B7F1-62FB-4E2E-AD08-832541B6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DATASET</a:t>
            </a:r>
          </a:p>
        </p:txBody>
      </p:sp>
    </p:spTree>
    <p:extLst>
      <p:ext uri="{BB962C8B-B14F-4D97-AF65-F5344CB8AC3E}">
        <p14:creationId xmlns:p14="http://schemas.microsoft.com/office/powerpoint/2010/main" val="410372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by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BBF637-496C-4C5D-81C3-08179285F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899" y="1947863"/>
            <a:ext cx="6293735" cy="43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49D3-F204-435C-AF72-64161BAE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Pre-Processing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C4D9F-4CF7-45C3-8912-75B240F1D6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E4E54-B6D2-4EAC-B981-A4D043F32465}"/>
              </a:ext>
            </a:extLst>
          </p:cNvPr>
          <p:cNvSpPr txBox="1"/>
          <p:nvPr/>
        </p:nvSpPr>
        <p:spPr>
          <a:xfrm>
            <a:off x="1369114" y="1640875"/>
            <a:ext cx="9398708" cy="249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Biome Light"/>
              </a:rPr>
              <a:t>Used </a:t>
            </a:r>
            <a:r>
              <a:rPr lang="en-US" sz="1600" err="1">
                <a:cs typeface="Biome Light"/>
              </a:rPr>
              <a:t>Tensorflow’s</a:t>
            </a:r>
            <a:r>
              <a:rPr lang="en-US" sz="1600">
                <a:cs typeface="Biome Light"/>
              </a:rPr>
              <a:t> </a:t>
            </a:r>
            <a:r>
              <a:rPr lang="en-US" sz="1600" err="1">
                <a:cs typeface="Biome Light"/>
              </a:rPr>
              <a:t>ImageDataGenerator</a:t>
            </a:r>
            <a:r>
              <a:rPr lang="en-US" sz="1600">
                <a:cs typeface="Biome Light"/>
              </a:rPr>
              <a:t> library. 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Biome Light"/>
              </a:rPr>
              <a:t>Images are augmented by changing the zoom range to 0.2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Biome Light"/>
              </a:rPr>
              <a:t>Performed sample-wise-standard-normalization and performed a rescale of 1./255 for each image followed by a validation split of 20% on the dataset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Biome Light"/>
              </a:rPr>
              <a:t>No data augmentation was performed for Validation data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Biome Light"/>
              </a:rPr>
              <a:t>The batch size of the training and validation data was set to 32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Biome Light"/>
              </a:rPr>
              <a:t>Pre-processed 16933 images for the training data and 4232 images for the validation data </a:t>
            </a:r>
          </a:p>
        </p:txBody>
      </p:sp>
      <p:pic>
        <p:nvPicPr>
          <p:cNvPr id="5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3ABAC961-93D0-4850-BF5E-92A20133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67" y="4410630"/>
            <a:ext cx="7100276" cy="18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3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4000" cap="all" dirty="0">
                <a:ea typeface="+mn-lt"/>
                <a:cs typeface="+mn-lt"/>
              </a:rPr>
              <a:t>TRAINING PHASE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119C37-AE76-4AE1-ACB6-9221B2D7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329" y="52531"/>
            <a:ext cx="6274590" cy="134771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CNN</a:t>
            </a:r>
          </a:p>
        </p:txBody>
      </p:sp>
      <p:pic>
        <p:nvPicPr>
          <p:cNvPr id="8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E18877E-EF75-4147-89F7-F8F7CEC515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989" r="3989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20286-95D4-45F7-B8E6-114777D1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4092" y="6356350"/>
            <a:ext cx="1199707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A0738-9564-42D4-9E3B-F15156DC3FB4}"/>
              </a:ext>
            </a:extLst>
          </p:cNvPr>
          <p:cNvSpPr txBox="1"/>
          <p:nvPr/>
        </p:nvSpPr>
        <p:spPr>
          <a:xfrm>
            <a:off x="5357726" y="2349081"/>
            <a:ext cx="5246913" cy="2262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A custom Convolutional Neural Network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Dense layers starting from 16 layers to 256 layers Followed by dropout layers 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Batch normalization layers to avoid overfitting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Biome Light"/>
              </a:rPr>
              <a:t>A total of 88,733,508 params were trained</a:t>
            </a:r>
          </a:p>
          <a:p>
            <a:br>
              <a:rPr lang="en-US" dirty="0"/>
            </a:b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FEF0C-AE94-424C-8D49-EB0C3D630D8B}"/>
              </a:ext>
            </a:extLst>
          </p:cNvPr>
          <p:cNvSpPr txBox="1">
            <a:spLocks/>
          </p:cNvSpPr>
          <p:nvPr/>
        </p:nvSpPr>
        <p:spPr>
          <a:xfrm>
            <a:off x="5402385" y="1572132"/>
            <a:ext cx="5251450" cy="36512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MODEL SUMMARY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4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725</Words>
  <Application>Microsoft Office PowerPoint</Application>
  <PresentationFormat>Widescreen</PresentationFormat>
  <Paragraphs>152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COVID-19 Detection using  chest x-ray images</vt:lpstr>
      <vt:lpstr>Agenda</vt:lpstr>
      <vt:lpstr>PROBLEM STATEMENT</vt:lpstr>
      <vt:lpstr>OUR SOLUTION</vt:lpstr>
      <vt:lpstr>ABOUT DATASET</vt:lpstr>
      <vt:lpstr>images by category</vt:lpstr>
      <vt:lpstr>Data Pre-Processing</vt:lpstr>
      <vt:lpstr>NEXT STEPS</vt:lpstr>
      <vt:lpstr>CNN</vt:lpstr>
      <vt:lpstr>VGG16</vt:lpstr>
      <vt:lpstr>RESNET50</vt:lpstr>
      <vt:lpstr>EFFicientnetb6</vt:lpstr>
      <vt:lpstr>Results from MODELS</vt:lpstr>
      <vt:lpstr>MODEL performance</vt:lpstr>
      <vt:lpstr>CNN</vt:lpstr>
      <vt:lpstr>VGG16</vt:lpstr>
      <vt:lpstr>What’s next</vt:lpstr>
      <vt:lpstr>WEB APPLICATION AT A GLANCE </vt:lpstr>
      <vt:lpstr>Covid image prediction</vt:lpstr>
      <vt:lpstr>Lung opacity image prediction</vt:lpstr>
      <vt:lpstr>Normal image prediction</vt:lpstr>
      <vt:lpstr>Viral pneumonia image prediction</vt:lpstr>
      <vt:lpstr>CONCLUSION</vt:lpstr>
      <vt:lpstr>Questions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Detection using  chest x-ray images</dc:title>
  <dc:creator>Kalyani</dc:creator>
  <cp:lastModifiedBy>Kalyani</cp:lastModifiedBy>
  <cp:revision>475</cp:revision>
  <dcterms:created xsi:type="dcterms:W3CDTF">2021-11-28T05:24:25Z</dcterms:created>
  <dcterms:modified xsi:type="dcterms:W3CDTF">2021-11-30T05:42:00Z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